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4" r:id="rId3"/>
    <p:sldMasterId id="2147483666" r:id="rId4"/>
  </p:sldMasterIdLst>
  <p:notesMasterIdLst>
    <p:notesMasterId r:id="rId19"/>
  </p:notesMasterIdLst>
  <p:sldIdLst>
    <p:sldId id="256" r:id="rId5"/>
    <p:sldId id="503" r:id="rId6"/>
    <p:sldId id="720" r:id="rId7"/>
    <p:sldId id="721" r:id="rId8"/>
    <p:sldId id="732" r:id="rId9"/>
    <p:sldId id="730" r:id="rId10"/>
    <p:sldId id="722" r:id="rId11"/>
    <p:sldId id="723" r:id="rId12"/>
    <p:sldId id="724" r:id="rId13"/>
    <p:sldId id="725" r:id="rId14"/>
    <p:sldId id="726" r:id="rId15"/>
    <p:sldId id="727" r:id="rId16"/>
    <p:sldId id="729" r:id="rId17"/>
    <p:sldId id="728" r:id="rId18"/>
  </p:sldIdLst>
  <p:sldSz cx="9144000" cy="6858000" type="screen4x3"/>
  <p:notesSz cx="9144000" cy="6858000"/>
  <p:embeddedFontLst>
    <p:embeddedFont>
      <p:font typeface="SimSun" panose="02010600030101010101" pitchFamily="2" charset="-122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S PGothic" panose="020B0600070205080204" pitchFamily="34" charset="-128"/>
      <p:regular r:id="rId28"/>
    </p:embeddedFont>
  </p:embeddedFontLst>
  <p:defaultTextStyle>
    <a:defPPr>
      <a:defRPr lang="en-US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7030A0"/>
    <a:srgbClr val="DBFFD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4704"/>
    <p:restoredTop sz="94660"/>
  </p:normalViewPr>
  <p:slideViewPr>
    <p:cSldViewPr showGuides="1">
      <p:cViewPr varScale="1">
        <p:scale>
          <a:sx n="85" d="100"/>
          <a:sy n="85" d="100"/>
        </p:scale>
        <p:origin x="1421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F7ED99D-4616-4819-B779-58BDBBDD8E3F}" type="datetimeFigureOut">
              <a:rPr kumimoji="0" lang="en-I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 anchor="b"/>
          <a:p>
            <a:pPr lvl="0" algn="r" eaLnBrk="1" hangingPunct="1">
              <a:buNone/>
            </a:pPr>
            <a:fld id="{9A0DB2DC-4C9A-4742-B13C-FB6460FD3503}" type="slidenum">
              <a:rPr lang="en-IN" altLang="x-none" sz="1200" dirty="0"/>
            </a:fld>
            <a:endParaRPr lang="en-IN" altLang="x-none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/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6219B80-7E23-460C-87CE-DA2CA604280E}" type="datetimeFigureOut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zh-CN" altLang="x-none" dirty="0">
                <a:latin typeface="Calibri" panose="020F0502020204030204" pitchFamily="34" charset="0"/>
              </a:rPr>
            </a:fld>
            <a:endParaRPr lang="zh-CN" altLang="x-none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928670"/>
            <a:ext cx="7848600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da-DK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928670"/>
            <a:ext cx="7848600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362200"/>
            <a:ext cx="6629400" cy="3124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2250" y="762000"/>
            <a:ext cx="1962150" cy="472440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2000"/>
            <a:ext cx="5734050" cy="4724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928670"/>
            <a:ext cx="7848600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362200"/>
            <a:ext cx="6629400" cy="3124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 b="1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lvl1pPr>
              <a:defRPr sz="2800" b="1" i="0" u="sng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/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6219B80-7E23-460C-87CE-DA2CA604280E}" type="datetimeFigureOut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zh-CN" altLang="x-none" dirty="0">
                <a:latin typeface="Calibri" panose="020F0502020204030204" pitchFamily="34" charset="0"/>
              </a:rPr>
            </a:fld>
            <a:endParaRPr lang="zh-CN" altLang="x-none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928670"/>
            <a:ext cx="7848600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362200"/>
            <a:ext cx="3238500" cy="3124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76700" y="2362200"/>
            <a:ext cx="3238500" cy="3124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928670"/>
            <a:ext cx="7848600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da-DK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928670"/>
            <a:ext cx="7848600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362200"/>
            <a:ext cx="6629400" cy="3124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2250" y="762000"/>
            <a:ext cx="1962150" cy="472440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2000"/>
            <a:ext cx="5734050" cy="4724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 b="1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/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6219B80-7E23-460C-87CE-DA2CA604280E}" type="datetimeFigureOut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zh-CN" altLang="x-none" dirty="0">
                <a:latin typeface="Calibri" panose="020F0502020204030204" pitchFamily="34" charset="0"/>
              </a:rPr>
            </a:fld>
            <a:endParaRPr lang="zh-CN" altLang="x-none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 b="1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6219B80-7E23-460C-87CE-DA2CA604280E}" type="datetimeFigureOut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zh-CN" altLang="x-none" dirty="0">
                <a:latin typeface="Calibri" panose="020F0502020204030204" pitchFamily="34" charset="0"/>
              </a:rPr>
            </a:fld>
            <a:endParaRPr lang="zh-CN" altLang="x-none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1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6219B80-7E23-460C-87CE-DA2CA604280E}" type="datetimeFigureOut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zh-CN" altLang="x-none" dirty="0">
                <a:latin typeface="Calibri" panose="020F0502020204030204" pitchFamily="34" charset="0"/>
              </a:rPr>
            </a:fld>
            <a:endParaRPr lang="zh-CN" altLang="x-none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928670"/>
            <a:ext cx="7848600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362200"/>
            <a:ext cx="6629400" cy="3124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928670"/>
            <a:ext cx="7848600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362200"/>
            <a:ext cx="3238500" cy="3124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76700" y="2362200"/>
            <a:ext cx="3238500" cy="3124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da-DK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3" Type="http://schemas.openxmlformats.org/officeDocument/2006/relationships/theme" Target="../theme/theme2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5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3" Type="http://schemas.openxmlformats.org/officeDocument/2006/relationships/theme" Target="../theme/theme3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Holder 2"/>
          <p:cNvSpPr>
            <a:spLocks noGrp="1"/>
          </p:cNvSpPr>
          <p:nvPr>
            <p:ph type="title"/>
          </p:nvPr>
        </p:nvSpPr>
        <p:spPr>
          <a:xfrm>
            <a:off x="3230563" y="3044825"/>
            <a:ext cx="2682875" cy="69691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p>
            <a:pPr lvl="0"/>
            <a:endParaRPr lang="en-US" altLang="en-US" dirty="0"/>
          </a:p>
        </p:txBody>
      </p:sp>
      <p:sp>
        <p:nvSpPr>
          <p:cNvPr id="1027" name="Holder 3"/>
          <p:cNvSpPr>
            <a:spLocks noGrp="1"/>
          </p:cNvSpPr>
          <p:nvPr>
            <p:ph type="body" idx="1"/>
          </p:nvPr>
        </p:nvSpPr>
        <p:spPr>
          <a:xfrm>
            <a:off x="369888" y="1087438"/>
            <a:ext cx="8636000" cy="3189287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>
            <a:spAutoFit/>
          </a:bodyPr>
          <a:p>
            <a:pPr lvl="0"/>
            <a:endParaRPr lang="en-US" altLang="en-US"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325" y="6378575"/>
            <a:ext cx="292735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8575"/>
            <a:ext cx="2103438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6219B80-7E23-460C-87CE-DA2CA604280E}" type="datetimeFigureOut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363" y="6378575"/>
            <a:ext cx="2103438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rgbClr val="898989"/>
                </a:solidFill>
              </a:defRPr>
            </a:lvl1pPr>
          </a:lstStyle>
          <a:p>
            <a:pPr lvl="0" eaLnBrk="1" hangingPunct="1">
              <a:buNone/>
            </a:pPr>
            <a:fld id="{9A0DB2DC-4C9A-4742-B13C-FB6460FD3503}" type="slidenum">
              <a:rPr lang="zh-CN" altLang="x-none" dirty="0">
                <a:latin typeface="Calibri" panose="020F0502020204030204" pitchFamily="34" charset="0"/>
              </a:rPr>
            </a:fld>
            <a:endParaRPr lang="zh-CN" altLang="x-none" dirty="0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9pPr>
    </p:titleStyle>
    <p:bodyStyle>
      <a:lvl1pPr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ext Box 25"/>
          <p:cNvSpPr txBox="1">
            <a:spLocks noChangeArrowheads="1"/>
          </p:cNvSpPr>
          <p:nvPr/>
        </p:nvSpPr>
        <p:spPr bwMode="auto">
          <a:xfrm>
            <a:off x="457200" y="6400800"/>
            <a:ext cx="946150" cy="2286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F09B32-439D-4645-BF50-9113890C07F7}" type="datetime1">
              <a:rPr kumimoji="0" lang="da-DK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Frutiger 57Cn" pitchFamily="34" charset="0"/>
                <a:ea typeface="MS PGothic" panose="020B0600070205080204" pitchFamily="34" charset="-128"/>
                <a:cs typeface="+mn-cs"/>
              </a:rPr>
            </a:fld>
            <a:endParaRPr kumimoji="0" lang="da-DK" altLang="en-US" sz="900" b="0" i="0" u="none" strike="noStrike" kern="120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Frutiger 57Cn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7" name="Text Box 26"/>
          <p:cNvSpPr txBox="1">
            <a:spLocks noChangeArrowheads="1"/>
          </p:cNvSpPr>
          <p:nvPr/>
        </p:nvSpPr>
        <p:spPr bwMode="auto">
          <a:xfrm>
            <a:off x="7924800" y="6400800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p>
            <a:pPr lvl="0" algn="r" eaLnBrk="1" hangingPunct="1">
              <a:spcBef>
                <a:spcPct val="50000"/>
              </a:spcBef>
              <a:buNone/>
            </a:pPr>
            <a:r>
              <a:rPr lang="da-DK" altLang="en-US" sz="900" dirty="0">
                <a:solidFill>
                  <a:srgbClr val="CCCCCC"/>
                </a:solidFill>
                <a:latin typeface="Frutiger 57Cn"/>
                <a:ea typeface="MS PGothic" panose="020B0600070205080204" pitchFamily="34" charset="-128"/>
              </a:rPr>
              <a:t>Side </a:t>
            </a:r>
            <a:fld id="{9A0DB2DC-4C9A-4742-B13C-FB6460FD3503}" type="slidenum">
              <a:rPr lang="da-DK" altLang="en-US" sz="900" dirty="0">
                <a:solidFill>
                  <a:srgbClr val="CCCCCC"/>
                </a:solidFill>
                <a:latin typeface="Frutiger 57Cn"/>
                <a:ea typeface="MS PGothic" panose="020B0600070205080204" pitchFamily="34" charset="-128"/>
              </a:rPr>
            </a:fld>
            <a:endParaRPr lang="da-DK" altLang="en-US" sz="900" dirty="0">
              <a:solidFill>
                <a:srgbClr val="CCCCCC"/>
              </a:solidFill>
              <a:latin typeface="Frutiger 57Cn"/>
              <a:ea typeface="MS PGothic" panose="020B0600070205080204" pitchFamily="34" charset="-128"/>
            </a:endParaRPr>
          </a:p>
        </p:txBody>
      </p:sp>
      <p:sp>
        <p:nvSpPr>
          <p:cNvPr id="1028" name="TextBox 9"/>
          <p:cNvSpPr txBox="1">
            <a:spLocks noChangeArrowheads="1"/>
          </p:cNvSpPr>
          <p:nvPr/>
        </p:nvSpPr>
        <p:spPr bwMode="auto">
          <a:xfrm>
            <a:off x="3286125" y="0"/>
            <a:ext cx="5857875" cy="36988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Madan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 Mohan </a:t>
            </a:r>
            <a:r>
              <a:rPr kumimoji="0" lang="en-US" alt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Malaviya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 Univ. of Technology, Gorakhpur</a:t>
            </a:r>
            <a:endParaRPr kumimoji="0" lang="en-US" altLang="en-US" sz="18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3077" name="Straight Connector 8"/>
          <p:cNvCxnSpPr/>
          <p:nvPr userDrawn="1"/>
        </p:nvCxnSpPr>
        <p:spPr>
          <a:xfrm>
            <a:off x="857250" y="357188"/>
            <a:ext cx="8143875" cy="1587"/>
          </a:xfrm>
          <a:prstGeom prst="line">
            <a:avLst/>
          </a:prstGeom>
          <a:ln w="9525" cap="flat" cmpd="sng">
            <a:solidFill>
              <a:srgbClr val="C0000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3078" name="Straight Connector 11"/>
          <p:cNvCxnSpPr/>
          <p:nvPr userDrawn="1"/>
        </p:nvCxnSpPr>
        <p:spPr>
          <a:xfrm>
            <a:off x="0" y="6357938"/>
            <a:ext cx="9144000" cy="1587"/>
          </a:xfrm>
          <a:prstGeom prst="line">
            <a:avLst/>
          </a:prstGeom>
          <a:ln w="9525" cap="flat" cmpd="sng">
            <a:solidFill>
              <a:srgbClr val="00B050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3079" name="Picture 1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-30162"/>
            <a:ext cx="900113" cy="103822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+mj-lt"/>
          <a:ea typeface="MS PGothic" panose="020B0600070205080204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  <a:ea typeface="MS PGothic" panose="020B0600070205080204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  <a:ea typeface="MS PGothic" panose="020B0600070205080204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  <a:ea typeface="MS PGothic" panose="020B0600070205080204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  <a:ea typeface="MS PGothic" panose="020B0600070205080204" pitchFamily="34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ext Box 25"/>
          <p:cNvSpPr txBox="1">
            <a:spLocks noChangeArrowheads="1"/>
          </p:cNvSpPr>
          <p:nvPr/>
        </p:nvSpPr>
        <p:spPr bwMode="auto">
          <a:xfrm>
            <a:off x="457200" y="6400800"/>
            <a:ext cx="946150" cy="2286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EF09B32-439D-4645-BF50-9113890C07F7}" type="datetime1">
              <a:rPr kumimoji="0" lang="da-DK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Frutiger 57Cn" pitchFamily="34" charset="0"/>
                <a:ea typeface="MS PGothic" panose="020B0600070205080204" pitchFamily="34" charset="-128"/>
                <a:cs typeface="+mn-cs"/>
              </a:rPr>
            </a:fld>
            <a:endParaRPr kumimoji="0" lang="da-DK" altLang="en-US" sz="900" b="0" i="0" u="none" strike="noStrike" kern="1200" cap="none" spc="0" normalizeH="0" baseline="0" noProof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Frutiger 57Cn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7" name="Text Box 26"/>
          <p:cNvSpPr txBox="1">
            <a:spLocks noChangeArrowheads="1"/>
          </p:cNvSpPr>
          <p:nvPr/>
        </p:nvSpPr>
        <p:spPr bwMode="auto">
          <a:xfrm>
            <a:off x="7924800" y="6400800"/>
            <a:ext cx="762000" cy="2286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p>
            <a:pPr lvl="0" algn="r" eaLnBrk="1" hangingPunct="1">
              <a:spcBef>
                <a:spcPct val="50000"/>
              </a:spcBef>
              <a:buNone/>
            </a:pPr>
            <a:r>
              <a:rPr lang="da-DK" altLang="en-US" sz="900" dirty="0">
                <a:solidFill>
                  <a:srgbClr val="CCCCCC"/>
                </a:solidFill>
                <a:latin typeface="Frutiger 57Cn"/>
                <a:ea typeface="MS PGothic" panose="020B0600070205080204" pitchFamily="34" charset="-128"/>
              </a:rPr>
              <a:t>Side </a:t>
            </a:r>
            <a:fld id="{9A0DB2DC-4C9A-4742-B13C-FB6460FD3503}" type="slidenum">
              <a:rPr lang="da-DK" altLang="en-US" sz="900" dirty="0">
                <a:solidFill>
                  <a:srgbClr val="CCCCCC"/>
                </a:solidFill>
                <a:latin typeface="Frutiger 57Cn"/>
                <a:ea typeface="MS PGothic" panose="020B0600070205080204" pitchFamily="34" charset="-128"/>
              </a:rPr>
            </a:fld>
            <a:endParaRPr lang="da-DK" altLang="en-US" sz="900" dirty="0">
              <a:solidFill>
                <a:srgbClr val="CCCCCC"/>
              </a:solidFill>
              <a:latin typeface="Frutiger 57Cn"/>
              <a:ea typeface="MS PGothic" panose="020B0600070205080204" pitchFamily="34" charset="-128"/>
            </a:endParaRPr>
          </a:p>
        </p:txBody>
      </p:sp>
      <p:sp>
        <p:nvSpPr>
          <p:cNvPr id="1028" name="TextBox 9"/>
          <p:cNvSpPr txBox="1">
            <a:spLocks noChangeArrowheads="1"/>
          </p:cNvSpPr>
          <p:nvPr/>
        </p:nvSpPr>
        <p:spPr bwMode="auto">
          <a:xfrm>
            <a:off x="3286125" y="0"/>
            <a:ext cx="5857875" cy="36988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Madan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 Mohan </a:t>
            </a:r>
            <a:r>
              <a:rPr kumimoji="0" lang="en-US" alt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Malaviya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 Univ. of Technology, Gorakhpur</a:t>
            </a:r>
            <a:endParaRPr kumimoji="0" lang="en-US" altLang="en-US" sz="18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3077" name="Straight Connector 8"/>
          <p:cNvCxnSpPr/>
          <p:nvPr userDrawn="1"/>
        </p:nvCxnSpPr>
        <p:spPr>
          <a:xfrm>
            <a:off x="857250" y="357188"/>
            <a:ext cx="8143875" cy="1587"/>
          </a:xfrm>
          <a:prstGeom prst="line">
            <a:avLst/>
          </a:prstGeom>
          <a:ln w="9525" cap="flat" cmpd="sng">
            <a:solidFill>
              <a:srgbClr val="C00000"/>
            </a:solidFill>
            <a:prstDash val="solid"/>
            <a:headEnd type="none" w="med" len="med"/>
            <a:tailEnd type="none" w="med" len="med"/>
          </a:ln>
        </p:spPr>
      </p:cxnSp>
      <p:cxnSp>
        <p:nvCxnSpPr>
          <p:cNvPr id="3078" name="Straight Connector 11"/>
          <p:cNvCxnSpPr/>
          <p:nvPr userDrawn="1"/>
        </p:nvCxnSpPr>
        <p:spPr>
          <a:xfrm>
            <a:off x="0" y="6357938"/>
            <a:ext cx="9144000" cy="1587"/>
          </a:xfrm>
          <a:prstGeom prst="line">
            <a:avLst/>
          </a:prstGeom>
          <a:ln w="9525" cap="flat" cmpd="sng">
            <a:solidFill>
              <a:srgbClr val="00B050"/>
            </a:solidFill>
            <a:prstDash val="solid"/>
            <a:headEnd type="none" w="med" len="med"/>
            <a:tailEnd type="none" w="med" len="med"/>
          </a:ln>
        </p:spPr>
      </p:cxnSp>
      <p:pic>
        <p:nvPicPr>
          <p:cNvPr id="3079" name="Picture 1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-30162"/>
            <a:ext cx="900113" cy="1038225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+mj-lt"/>
          <a:ea typeface="MS PGothic" panose="020B0600070205080204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  <a:ea typeface="MS PGothic" panose="020B0600070205080204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  <a:ea typeface="MS PGothic" panose="020B0600070205080204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  <a:ea typeface="MS PGothic" panose="020B0600070205080204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  <a:ea typeface="MS PGothic" panose="020B0600070205080204" pitchFamily="34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990000"/>
          </a:solidFill>
          <a:latin typeface="Frutiger 57Cn" pitchFamily="34" charset="0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hyperlink" Target="https://grabcad.com/library/robotic-arm-42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24560" y="381000"/>
            <a:ext cx="7462520" cy="1428115"/>
          </a:xfrm>
        </p:spPr>
        <p:txBody>
          <a:bodyPr vert="horz" wrap="square" lIns="0" tIns="12700" rIns="0" bIns="0" numCol="1" rtlCol="0" anchor="t" anchorCtr="0" compatLnSpc="1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2000" b="1" i="0" u="none" strike="noStrike" kern="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/>
                <a:ea typeface="+mj-ea"/>
                <a:cs typeface="Times New Roman" panose="02020603050405020304"/>
              </a:rPr>
              <a:t>PRESENTATION ON </a:t>
            </a:r>
            <a:br>
              <a:rPr kumimoji="0" lang="en-US" sz="2400" b="1" i="0" u="none" strike="noStrike" kern="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/>
                <a:ea typeface="+mj-ea"/>
                <a:cs typeface="Times New Roman" panose="02020603050405020304"/>
              </a:rPr>
            </a:b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/>
                <a:ea typeface="+mj-ea"/>
                <a:cs typeface="Times New Roman" panose="02020603050405020304"/>
              </a:rPr>
              <a:t>“</a:t>
            </a:r>
            <a:r>
              <a:rPr kumimoji="0" lang="en-I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/>
                <a:ea typeface="+mj-ea"/>
                <a:cs typeface="Times New Roman" panose="02020603050405020304"/>
              </a:rPr>
              <a:t>Voice Controlled AI Robotic Assistant For Physically Challenged and Elderly People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/>
                <a:ea typeface="+mj-ea"/>
                <a:cs typeface="Times New Roman" panose="02020603050405020304"/>
              </a:rPr>
              <a:t>”</a:t>
            </a:r>
            <a:b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/>
                <a:ea typeface="+mj-ea"/>
                <a:cs typeface="Times New Roman" panose="02020603050405020304"/>
              </a:rPr>
            </a:b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Times New Roman" panose="02020603050405020304"/>
              <a:ea typeface="+mj-ea"/>
              <a:cs typeface="Times New Roman" panose="020206030504050203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29200" y="3345815"/>
            <a:ext cx="3470275" cy="1454150"/>
          </a:xfrm>
          <a:prstGeom prst="rect">
            <a:avLst/>
          </a:prstGeom>
        </p:spPr>
        <p:txBody>
          <a:bodyPr lIns="0" tIns="13335" rIns="0" bIns="0">
            <a:noAutofit/>
          </a:bodyPr>
          <a:p>
            <a:pPr algn="r" eaLnBrk="1" hangingPunct="1">
              <a:spcBef>
                <a:spcPts val="100"/>
              </a:spcBef>
              <a:buNone/>
            </a:pPr>
            <a:r>
              <a:rPr lang="zh-CN" altLang="x-none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Under </a:t>
            </a:r>
            <a:r>
              <a:rPr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zh-CN" altLang="x-none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Supervision of </a:t>
            </a:r>
            <a:r>
              <a:rPr lang="en-IN" altLang="zh-CN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zh-CN" altLang="x-none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eaLnBrk="1" hangingPunct="1">
              <a:buNone/>
            </a:pPr>
            <a:r>
              <a:rPr lang="en-I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Lal Bahadur Prashad</a:t>
            </a:r>
            <a:endParaRPr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 eaLnBrk="1" hangingPunct="1">
              <a:buNone/>
            </a:pPr>
            <a:r>
              <a:rPr lang="en-IN" altLang="zh-CN" sz="1800">
                <a:latin typeface="Times New Roman" panose="02020603050405020304" pitchFamily="18" charset="0"/>
                <a:ea typeface="Times New Roman" panose="02020603050405020304" pitchFamily="18" charset="0"/>
              </a:rPr>
              <a:t>(Professor)</a:t>
            </a:r>
            <a:endParaRPr lang="en-IN" altLang="zh-CN" sz="180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r" eaLnBrk="1" hangingPunct="1">
              <a:buNone/>
            </a:pPr>
            <a:r>
              <a:rPr lang="en-IN" altLang="zh-CN" sz="1800">
                <a:latin typeface="Times New Roman" panose="02020603050405020304" pitchFamily="18" charset="0"/>
                <a:ea typeface="Times New Roman" panose="02020603050405020304" pitchFamily="18" charset="0"/>
              </a:rPr>
              <a:t>Electrical Engineering Department</a:t>
            </a:r>
            <a:endParaRPr lang="en-IN" altLang="zh-CN" sz="180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r" eaLnBrk="1" hangingPunct="1">
              <a:buNone/>
            </a:pPr>
            <a:endParaRPr lang="en-IN" altLang="zh-CN" sz="180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125" name="object 8"/>
          <p:cNvSpPr txBox="1"/>
          <p:nvPr/>
        </p:nvSpPr>
        <p:spPr>
          <a:xfrm>
            <a:off x="2160588" y="5486400"/>
            <a:ext cx="5529262" cy="1150938"/>
          </a:xfrm>
          <a:prstGeom prst="rect">
            <a:avLst/>
          </a:prstGeom>
          <a:noFill/>
          <a:ln w="9525">
            <a:noFill/>
          </a:ln>
        </p:spPr>
        <p:txBody>
          <a:bodyPr lIns="0" tIns="12700" rIns="0" bIns="0">
            <a:spAutoFit/>
          </a:bodyPr>
          <a:p>
            <a:pPr algn="ctr" eaLnBrk="1" hangingPunct="1">
              <a:spcBef>
                <a:spcPts val="100"/>
              </a:spcBef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Electrical Engineering Department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r>
              <a:rPr lang="en-US" altLang="en-US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Madan Mohan Malaviya University of Technology,</a:t>
            </a:r>
            <a:endParaRPr lang="en-US" altLang="en-US" sz="20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Gorakhpur -273010 ,Uttar Pradesh,India  (UP State Govt. University)</a:t>
            </a:r>
            <a:endParaRPr lang="en-US" alt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3733800" y="1600200"/>
            <a:ext cx="1806575" cy="181737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609600" y="3200400"/>
            <a:ext cx="3048000" cy="1599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  <a:endParaRPr lang="en-I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Anup Jaiswal </a:t>
            </a:r>
            <a:r>
              <a:rPr lang="en-IN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(2022031015) </a:t>
            </a:r>
            <a:endParaRPr lang="en-IN" alt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Akansha Arya </a:t>
            </a:r>
            <a:r>
              <a:rPr lang="en-IN" altLang="en-US" sz="1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(2022031006)</a:t>
            </a:r>
            <a:endParaRPr lang="en-IN" altLang="en-US" sz="160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IN" altLang="en-US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Rishi Verma   </a:t>
            </a:r>
            <a:r>
              <a:rPr lang="en-IN" altLang="en-US" sz="1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(2022031059)</a:t>
            </a:r>
            <a:endParaRPr lang="en-IN" altLang="en-US" sz="160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IN" altLang="en-US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Shambhavi     </a:t>
            </a:r>
            <a:r>
              <a:rPr lang="en-IN" altLang="en-US" sz="1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(2022011153)</a:t>
            </a:r>
            <a:endParaRPr lang="en-IN" altLang="en-US" sz="160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IN" altLang="en-US"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Ayush Kumar </a:t>
            </a:r>
            <a:r>
              <a:rPr lang="en-IN" altLang="en-US" sz="16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(2022031025)</a:t>
            </a:r>
            <a:endParaRPr lang="en-IN" alt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 Design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800" y="1219200"/>
            <a:ext cx="8536940" cy="497459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Models and Communication Protocols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Flowchart: Process 1"/>
          <p:cNvSpPr/>
          <p:nvPr/>
        </p:nvSpPr>
        <p:spPr>
          <a:xfrm>
            <a:off x="609600" y="1219200"/>
            <a:ext cx="8001000" cy="4876800"/>
          </a:xfrm>
          <a:prstGeom prst="flowChartProcess">
            <a:avLst/>
          </a:prstGeom>
          <a:noFill/>
          <a:ln w="28575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da-DK" sz="2400" b="1" i="0" u="none" strike="noStrike" cap="none" normalizeH="0" baseline="0" smtClean="0">
              <a:ln>
                <a:solidFill>
                  <a:schemeClr val="tx1"/>
                </a:solidFill>
                <a:prstDash val="dash"/>
              </a:ln>
              <a:noFill/>
              <a:effectLst/>
              <a:latin typeface="Times New Roman" panose="02020603050405020304" pitchFamily="18" charset="0"/>
            </a:endParaRPr>
          </a:p>
        </p:txBody>
      </p:sp>
      <p:sp>
        <p:nvSpPr>
          <p:cNvPr id="3" name="Flowchart: Process 2"/>
          <p:cNvSpPr/>
          <p:nvPr/>
        </p:nvSpPr>
        <p:spPr>
          <a:xfrm>
            <a:off x="1981200" y="1600200"/>
            <a:ext cx="2429510" cy="1689100"/>
          </a:xfrm>
          <a:prstGeom prst="flowChartProcess">
            <a:avLst/>
          </a:prstGeom>
          <a:noFill/>
          <a:ln w="12700" cap="flat" cmpd="sng" algn="ctr">
            <a:solidFill>
              <a:schemeClr val="tx1"/>
            </a:solidFill>
            <a:prstDash val="lgDashDot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da-DK" sz="2400" b="1" i="0" u="none" strike="noStrike" cap="none" normalizeH="0" baseline="0" smtClean="0">
              <a:ln>
                <a:solidFill>
                  <a:schemeClr val="tx1"/>
                </a:solidFill>
                <a:prstDash val="dash"/>
              </a:ln>
              <a:noFill/>
              <a:effectLst/>
              <a:latin typeface="Times New Roman" panose="02020603050405020304" pitchFamily="18" charset="0"/>
            </a:endParaRPr>
          </a:p>
        </p:txBody>
      </p:sp>
      <p:sp>
        <p:nvSpPr>
          <p:cNvPr id="4" name="Flowchart: Process 3"/>
          <p:cNvSpPr/>
          <p:nvPr/>
        </p:nvSpPr>
        <p:spPr>
          <a:xfrm>
            <a:off x="2404110" y="3914140"/>
            <a:ext cx="2771140" cy="1530350"/>
          </a:xfrm>
          <a:prstGeom prst="flowChartProcess">
            <a:avLst/>
          </a:prstGeom>
          <a:noFill/>
          <a:ln w="12700" cap="flat" cmpd="sng" algn="ctr">
            <a:solidFill>
              <a:schemeClr val="tx1"/>
            </a:solidFill>
            <a:prstDash val="lgDashDot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da-DK" sz="2400" b="1" i="0" u="none" strike="noStrike" cap="none" normalizeH="0" baseline="0" smtClean="0">
              <a:ln>
                <a:solidFill>
                  <a:schemeClr val="tx1"/>
                </a:solidFill>
                <a:prstDash val="dash"/>
              </a:ln>
              <a:noFill/>
              <a:effectLst/>
              <a:latin typeface="Times New Roman" panose="02020603050405020304" pitchFamily="18" charset="0"/>
            </a:endParaRPr>
          </a:p>
        </p:txBody>
      </p:sp>
      <p:sp>
        <p:nvSpPr>
          <p:cNvPr id="5" name="Flowchart: Process 4"/>
          <p:cNvSpPr/>
          <p:nvPr/>
        </p:nvSpPr>
        <p:spPr>
          <a:xfrm>
            <a:off x="5410200" y="1600200"/>
            <a:ext cx="2660650" cy="1468755"/>
          </a:xfrm>
          <a:prstGeom prst="flowChartProcess">
            <a:avLst/>
          </a:prstGeom>
          <a:noFill/>
          <a:ln w="12700" cap="flat" cmpd="sng" algn="ctr">
            <a:solidFill>
              <a:schemeClr val="tx1"/>
            </a:solidFill>
            <a:prstDash val="lgDashDot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da-DK" sz="2400" b="1" i="0" u="none" strike="noStrike" cap="none" normalizeH="0" baseline="0" smtClean="0">
              <a:ln>
                <a:solidFill>
                  <a:schemeClr val="tx1"/>
                </a:solidFill>
                <a:prstDash val="dash"/>
              </a:ln>
              <a:noFill/>
              <a:effectLst/>
              <a:latin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rcRect l="16250" t="21250" r="13750" b="23750"/>
          <a:stretch>
            <a:fillRect/>
          </a:stretch>
        </p:blipFill>
        <p:spPr>
          <a:xfrm>
            <a:off x="762000" y="1828800"/>
            <a:ext cx="1025525" cy="80581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2179955" y="3429000"/>
            <a:ext cx="20421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User Application (Web App)</a:t>
            </a:r>
            <a:endParaRPr lang="en-IN" alt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5715000" y="3244850"/>
            <a:ext cx="19907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Central Server (The Edge )</a:t>
            </a:r>
            <a:endParaRPr lang="en-IN" alt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2819400" y="5638800"/>
            <a:ext cx="221869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Robotic Assistant (The Node)</a:t>
            </a:r>
            <a:endParaRPr lang="en-IN" alt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762000" y="2819400"/>
            <a:ext cx="1028700" cy="3651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Voice Command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2057400" y="1791335"/>
            <a:ext cx="2353945" cy="12274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React Web App :</a:t>
            </a:r>
            <a:endParaRPr lang="en-IN" alt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1. Control Panel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2. Continous listening in low power mode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3. Outputs message from Robotic Assistant via speaker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Left-Right Arrow 12"/>
          <p:cNvSpPr/>
          <p:nvPr/>
        </p:nvSpPr>
        <p:spPr>
          <a:xfrm>
            <a:off x="4495800" y="2057400"/>
            <a:ext cx="838200" cy="228600"/>
          </a:xfrm>
          <a:prstGeom prst="left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da-DK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4419600" y="2362200"/>
            <a:ext cx="9759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via HTTP</a:t>
            </a:r>
            <a:endParaRPr lang="en-IN" alt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WebSockets </a:t>
            </a:r>
            <a:endParaRPr lang="en-IN" alt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Left-Up Arrow 14"/>
          <p:cNvSpPr/>
          <p:nvPr/>
        </p:nvSpPr>
        <p:spPr>
          <a:xfrm>
            <a:off x="5562600" y="3581400"/>
            <a:ext cx="533400" cy="1600200"/>
          </a:xfrm>
          <a:prstGeom prst="leftUp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da-DK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6324600" y="4191000"/>
            <a:ext cx="1934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via MQTT (PubSub Model) Protocol , two way persistent connection</a:t>
            </a:r>
            <a:endParaRPr lang="en-IN" alt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Box 16"/>
          <p:cNvSpPr txBox="1"/>
          <p:nvPr/>
        </p:nvSpPr>
        <p:spPr>
          <a:xfrm>
            <a:off x="5562600" y="1828800"/>
            <a:ext cx="2353945" cy="1014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Express Server (Laptop) :</a:t>
            </a:r>
            <a:endParaRPr lang="en-IN" alt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1. MQTT Broker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2. Express.js Server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3. Gemini Api Integration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2667000" y="4004310"/>
            <a:ext cx="2291715" cy="13347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Robotic Model :</a:t>
            </a:r>
            <a:endParaRPr lang="en-IN" alt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1. Object detection and classification using ESP32 CAM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2. 4 Axis Robotics Arm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3. DC geared motor as driver</a:t>
            </a:r>
            <a:endParaRPr lang="en-IN" alt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/ Conclusion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143000" y="1600200"/>
            <a:ext cx="5942965" cy="3599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30000"/>
              </a:lnSpc>
              <a:buAutoNum type="arabicPeriod"/>
            </a:pPr>
            <a:r>
              <a:rPr lang="en-I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Project is realistic and achievable .</a:t>
            </a:r>
            <a:endParaRPr lang="en-I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I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Its a custom designed project, that is every part is crafted and desinged from scratch.</a:t>
            </a:r>
            <a:endParaRPr lang="en-I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I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Idea and Process can be implemented to broad level of application.</a:t>
            </a:r>
            <a:endParaRPr lang="en-I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r>
              <a:rPr lang="en-I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Utilises modern technologies like Deep learning, Computer vision and LLM integration.</a:t>
            </a:r>
            <a:endParaRPr lang="en-I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30000"/>
              </a:lnSpc>
              <a:buAutoNum type="arabicPeriod"/>
            </a:pPr>
            <a:endParaRPr lang="en-I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endParaRPr lang="en-I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</a:t>
            </a:r>
            <a:endParaRPr lang="en-IN" altLang="en-US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IN" altLang="en-US"/>
              <a:t>1</a:t>
            </a: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 Limited object detection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2. LLM integration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3. Limited working constraint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 Limited vocal command dataset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066800" y="1295400"/>
            <a:ext cx="615251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AutoNum type="arabicPeriod"/>
            </a:pPr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  <a:hlinkClick r:id="rId1" action="ppaction://hlinkfile"/>
              </a:rPr>
              <a:t>https://grabcad.com/library/robotic-arm-420 [Sample Open soruce 3D CAD model ]</a:t>
            </a:r>
            <a:endParaRPr lang="en-IN">
              <a:latin typeface="Times New Roman" panose="02020603050405020304" pitchFamily="18" charset="0"/>
              <a:cs typeface="Times New Roman" panose="02020603050405020304" pitchFamily="18" charset="0"/>
              <a:hlinkClick r:id="rId1" action="ppaction://hlinkfile"/>
            </a:endParaRPr>
          </a:p>
          <a:p>
            <a:pPr marL="342900" indent="-342900">
              <a:buAutoNum type="arabicPeriod"/>
            </a:pP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J. Williams and P. H. Chen, “Assistive robotics for independent living: A review of technological trends,” IEEE Transactions on Human-Machine Systems, vol. 49, no. 4, pp. 314–326, 2019.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https://www.coimbatronics.in/index.php?route=product/product&amp;product_id=105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Y. Li and S. Hee, “Speech recognition challenges among elderly individuals: A systematic review,” Journal of Voice, vol. 35, no. 4, pp. 618–627, 2021.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S. Ghosh, P. K. Dutta, and S. Banerjee, “Deep learning-based speech-to-text system for assistive applications,” Procedia Computer Science, vol. 167, pp. 1971–1980, 2020.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alt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Content/ Outline</a:t>
            </a:r>
            <a:br>
              <a:rPr lang="en-US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890588" y="1066800"/>
            <a:ext cx="8024812" cy="5029200"/>
          </a:xfrm>
          <a:noFill/>
          <a:ln>
            <a:noFill/>
          </a:ln>
        </p:spPr>
        <p:txBody>
          <a:bodyPr/>
          <a:p>
            <a:pPr algn="just">
              <a:lnSpc>
                <a:spcPct val="120000"/>
              </a:lnSpc>
              <a:buAutoNum type="arabicPeriod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AutoNum type="arabicPeriod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 Design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AutoNum type="arabicPeriod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Specifications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AutoNum type="alphaLcParenR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 Design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20000"/>
              </a:lnSpc>
              <a:buFont typeface="+mj-lt"/>
              <a:buAutoNum type="alphaLcParenR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Learing and LLM Integration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20000"/>
              </a:lnSpc>
              <a:buFont typeface="+mj-lt"/>
              <a:buAutoNum type="alphaLcParenR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controlled and NLP (Natural Language Processing)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AutoNum type="arabicPeriod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Design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AutoNum type="arabicPeriod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Models and Communication Protocols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AutoNum type="arabicPeriod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Result/Conclusion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20000"/>
              </a:lnSpc>
              <a:buFont typeface="+mj-lt"/>
              <a:buAutoNum type="alphaLcParenR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Edge Computing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20000"/>
              </a:lnSpc>
              <a:buFont typeface="+mj-lt"/>
              <a:buAutoNum type="alphaLcParenR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Modes of operation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20000"/>
              </a:lnSpc>
              <a:buFont typeface="+mj-lt"/>
              <a:buAutoNum type="alphaLcParenR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Application and Future Scope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AutoNum type="arabicPeriod"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70000"/>
              </a:lnSpc>
              <a:buAutoNum type="arabicPeriod"/>
            </a:pP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758825" y="1524000"/>
            <a:ext cx="8080375" cy="4332605"/>
          </a:xfrm>
          <a:noFill/>
          <a:ln>
            <a:noFill/>
          </a:ln>
        </p:spPr>
        <p:txBody>
          <a:bodyPr/>
          <a:p>
            <a:pPr marL="0" indent="0" algn="just">
              <a:lnSpc>
                <a:spcPct val="90000"/>
              </a:lnSpc>
              <a:buNone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“Voice Controlled AI Robotic Assistant” is an state of the art model, utilizing Deep Learning, LLM, and Natural Language Processing to simulate real human behaviour.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90000"/>
              </a:lnSpc>
              <a:buNone/>
            </a:pP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90000"/>
              </a:lnSpc>
              <a:buNone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Its a 4 wheeled system, mounted with 4 axis robotic arm and a wireless camera module. (Earlier it was designed to be two wheeled self balacing, a trade off between project budget and advancements).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90000"/>
              </a:lnSpc>
              <a:buNone/>
            </a:pP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90000"/>
              </a:lnSpc>
              <a:buNone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model represents an </a:t>
            </a:r>
            <a:r>
              <a:rPr lang="en-I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edge AI IoT system</a:t>
            </a: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makes it secure and suitable for personal (like Personal Assistant) and organisational specific usecases (Like Plants, Factory, Hotels, Hospitals, Logistics etc). 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90000"/>
              </a:lnSpc>
              <a:buNone/>
            </a:pP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90000"/>
              </a:lnSpc>
              <a:buNone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project, represents the same idea and enables future possibilities. If implemented accordingly.</a:t>
            </a:r>
            <a:endParaRPr lang="en-IN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 Design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1600" y="2514600"/>
            <a:ext cx="3523615" cy="3523615"/>
          </a:xfrm>
          <a:prstGeom prst="rect">
            <a:avLst/>
          </a:prstGeom>
        </p:spPr>
      </p:pic>
      <p:sp>
        <p:nvSpPr>
          <p:cNvPr id="5" name="Rectangles 4"/>
          <p:cNvSpPr/>
          <p:nvPr/>
        </p:nvSpPr>
        <p:spPr>
          <a:xfrm>
            <a:off x="1828800" y="1371600"/>
            <a:ext cx="4876800" cy="76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da-DK" sz="2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highlight>
                <a:srgbClr val="00FF00"/>
              </a:highlight>
              <a:latin typeface="Times New Roman" panose="02020603050405020304" pitchFamily="18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371600" y="1524000"/>
            <a:ext cx="57188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Idea &gt; Imagination &gt; AI &gt; Concept Design</a:t>
            </a:r>
            <a:endParaRPr lang="en-I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685800" y="2743200"/>
            <a:ext cx="4025265" cy="3080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20000"/>
              </a:lnSpc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Idea was to utilise AI and Computer vision capabilities for analysis of surroundings and take corrective actions.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This model can assist, monitor, take actions as instructed.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Helpful to </a:t>
            </a:r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Physically Challenged</a:t>
            </a: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peoples, to monitor them and present as 24x7 assistant.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 Design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image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24400" y="2209800"/>
            <a:ext cx="3816985" cy="3312160"/>
          </a:xfrm>
          <a:prstGeom prst="rect">
            <a:avLst/>
          </a:prstGeom>
        </p:spPr>
      </p:pic>
      <p:pic>
        <p:nvPicPr>
          <p:cNvPr id="10" name="Picture 9" descr="image-removebg-preview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752600"/>
            <a:ext cx="3834130" cy="40309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Components Used</a:t>
            </a:r>
            <a:endParaRPr lang="en-IN" altLang="en-US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66900"/>
            <a:ext cx="6629400" cy="4187190"/>
          </a:xfrm>
        </p:spPr>
        <p:txBody>
          <a:bodyPr/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ESP32 S3 Microcontroller Development Board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Pro-Range 7.4V 35 Kg cm DC Digital Servo Motor (OT5330M)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Pro-Range 25 Kg cm DC Digital Servo Motor (DS3225)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PCA9685 16 Channel 12 Bit Servo Driver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Pro-Range 11.1V 6000 mAH 3C 3S2P, 3 Cell Li-Ion Battery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TowerPro MG946R 10 Kg cm Digital Servo Motor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L298N DC Motor Driver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8.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DC Gear Motor 12V 200RPM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Specifications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85800" y="1447800"/>
            <a:ext cx="48463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Mechanical Design : </a:t>
            </a:r>
            <a:endParaRPr lang="en-I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We are using </a:t>
            </a:r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‘freeCAD Open Source Software’ </a:t>
            </a: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to design the mechanical structure.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 structural point of view, project is divided into two major parts :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Cart Body / Chasis (</a:t>
            </a:r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Physically ready</a:t>
            </a: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 :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+mj-lt"/>
              <a:buAutoNum type="alphaLcParenR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Used bracket shape aluminium strips to provide better load bearing capabilities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+mj-lt"/>
              <a:buAutoNum type="alphaLcParenR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Interlocked jointed to ensure better rigidity and constrained dimensions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Robotic Arm :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+mj-lt"/>
              <a:buAutoNum type="alphaLcParenR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designed completely in CAD model.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+mj-lt"/>
              <a:buAutoNum type="alphaLcParenR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 4 axis arm, fragmented into 5 parts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9800" y="533400"/>
            <a:ext cx="2540000" cy="3101340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5562600" y="3581400"/>
            <a:ext cx="3417570" cy="24034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and LLM integration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457200" y="1371600"/>
            <a:ext cx="4432935" cy="43554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FOMO (Fast Object, More Object) : A light weight </a:t>
            </a:r>
            <a:r>
              <a:rPr lang="en-IN" alt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model</a:t>
            </a: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developed by edge impulse specifically for </a:t>
            </a:r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resource-constrained embedded devices</a:t>
            </a: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(like MCU, ARM Cortex microcontroller s, ESP32 etc)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Custom trained with 2 real objects using Edge Impulse platform, used by </a:t>
            </a:r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ESP32 Wifi CAM</a:t>
            </a: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module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in project : </a:t>
            </a:r>
            <a:endParaRPr lang="en-IN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0000"/>
              </a:lnSpc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FOMO object detection model is used in image classificaition, achieving upto 80-90% accuracy.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0" y="1447800"/>
            <a:ext cx="3860165" cy="42481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990600" y="533400"/>
            <a:ext cx="7848600" cy="685800"/>
          </a:xfrm>
          <a:noFill/>
          <a:ln>
            <a:noFill/>
          </a:ln>
        </p:spPr>
        <p:txBody>
          <a:bodyPr/>
          <a:p>
            <a:r>
              <a:rPr lang="en-IN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LLM Integration and NLP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rcRect l="5577" t="16729" r="7049" b="10781"/>
          <a:stretch>
            <a:fillRect/>
          </a:stretch>
        </p:blipFill>
        <p:spPr>
          <a:xfrm>
            <a:off x="2590800" y="1219200"/>
            <a:ext cx="4126230" cy="228282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838200" y="3352800"/>
            <a:ext cx="760285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Under the hood, at its central server (my Laptop, represented as Edge computing resources) uses</a:t>
            </a:r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Gemini LLM Api </a:t>
            </a: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to process natural human voice nodes for intent analysis and command format generation, </a:t>
            </a:r>
            <a:r>
              <a:rPr lang="en-I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utilising Prompt Engineering Technique.</a:t>
            </a: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For now, command format includes 3 major tasks :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Searching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Navigating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Arm Operations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ET_white_UK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CET_white_UK">
      <a:majorFont>
        <a:latin typeface="Frutiger 57Cn"/>
        <a:ea typeface=""/>
        <a:cs typeface=""/>
      </a:majorFont>
      <a:minorFont>
        <a:latin typeface="Frutiger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da-DK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da-DK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CET_white_U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ET_white_UK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ET_white_UK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CET_white_UK">
      <a:majorFont>
        <a:latin typeface="Frutiger 57Cn"/>
        <a:ea typeface=""/>
        <a:cs typeface=""/>
      </a:majorFont>
      <a:minorFont>
        <a:latin typeface="Frutiger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da-DK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da-DK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CET_white_U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ET_white_UK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ET_white_UK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5086</Words>
  <Application>WPS Presentation</Application>
  <PresentationFormat>On-screen Show (4:3)</PresentationFormat>
  <Paragraphs>155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14</vt:i4>
      </vt:variant>
    </vt:vector>
  </HeadingPairs>
  <TitlesOfParts>
    <vt:vector size="31" baseType="lpstr">
      <vt:lpstr>Arial</vt:lpstr>
      <vt:lpstr>SimSun</vt:lpstr>
      <vt:lpstr>Wingdings</vt:lpstr>
      <vt:lpstr>Calibri</vt:lpstr>
      <vt:lpstr>Times New Roman</vt:lpstr>
      <vt:lpstr>Carlito</vt:lpstr>
      <vt:lpstr>Segoe Print</vt:lpstr>
      <vt:lpstr>Times New Roman</vt:lpstr>
      <vt:lpstr>MS PGothic</vt:lpstr>
      <vt:lpstr>Frutiger 57Cn</vt:lpstr>
      <vt:lpstr>Frutiger 57Cn</vt:lpstr>
      <vt:lpstr>Microsoft YaHei</vt:lpstr>
      <vt:lpstr>Arial Unicode MS</vt:lpstr>
      <vt:lpstr>Frutiger 45 Light</vt:lpstr>
      <vt:lpstr>Office Theme</vt:lpstr>
      <vt:lpstr>1_CET_white_UK</vt:lpstr>
      <vt:lpstr>2_CET_white_UK</vt:lpstr>
      <vt:lpstr>PRESENTATION ON  “Voice Controlled AI Robotic Assistant For Physically Challenged and Elderly People” </vt:lpstr>
      <vt:lpstr>Content/ Outline </vt:lpstr>
      <vt:lpstr>Introduction</vt:lpstr>
      <vt:lpstr>Concept Design</vt:lpstr>
      <vt:lpstr>Concept Design</vt:lpstr>
      <vt:lpstr>PowerPoint 演示文稿</vt:lpstr>
      <vt:lpstr>System Specifications</vt:lpstr>
      <vt:lpstr>Deep Learning and LLM integration</vt:lpstr>
      <vt:lpstr>LLM Integration and NLP</vt:lpstr>
      <vt:lpstr>Circuit Design</vt:lpstr>
      <vt:lpstr>Data Models and Communication Protocols</vt:lpstr>
      <vt:lpstr>Result / Conclusion</vt:lpstr>
      <vt:lpstr>PowerPoint 演示文稿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 Paper  Presentation on  Review on Solar Photovoltaic System Design Softwares</dc:title>
  <dc:creator>Rachit</dc:creator>
  <cp:lastModifiedBy>ANUP JAISWAL</cp:lastModifiedBy>
  <cp:revision>140</cp:revision>
  <dcterms:created xsi:type="dcterms:W3CDTF">2022-02-05T17:59:00Z</dcterms:created>
  <dcterms:modified xsi:type="dcterms:W3CDTF">2025-11-28T07:11:44Z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2020-07-03T16:30:00Z</vt:filetime>
  </property>
  <property fmtid="{D5CDD505-2E9C-101B-9397-08002B2CF9AE}" pid="3" name="Creator">
    <vt:lpwstr>Microsoft� PowerPoint� 2016</vt:lpwstr>
  </property>
  <property fmtid="{D5CDD505-2E9C-101B-9397-08002B2CF9AE}" pid="4" name="LastSaved">
    <vt:filetime>2022-02-05T16:30:00Z</vt:filetime>
  </property>
  <property fmtid="{D5CDD505-2E9C-101B-9397-08002B2CF9AE}" pid="5" name="ICV">
    <vt:lpwstr>1DDA8352E9E2492FA1542906B4CCF2FE_13</vt:lpwstr>
  </property>
  <property fmtid="{D5CDD505-2E9C-101B-9397-08002B2CF9AE}" pid="6" name="KSOProductBuildVer">
    <vt:lpwstr>1033-12.2.0.23155</vt:lpwstr>
  </property>
</Properties>
</file>